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20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7AE2C-43CA-0D43-9DAE-04100A9D4825}" type="datetimeFigureOut">
              <a:rPr lang="en-US" smtClean="0"/>
              <a:t>30/05/2012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1EF2D-1B78-6B4E-963B-9BD198810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3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 tell the reader where you have got</a:t>
            </a:r>
            <a:r>
              <a:rPr lang="en-US" baseline="0" dirty="0" smtClean="0"/>
              <a:t> the information that has developed your thoughts and ideas and the quality of the information… have you evaluated it, put it through the CRAP test?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EF2D-1B78-6B4E-963B-9BD1988104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089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in-text citation links the words you</a:t>
            </a:r>
            <a:r>
              <a:rPr lang="en-US" baseline="0" dirty="0" smtClean="0"/>
              <a:t> have written to the source of the material used which is listed on the Reference page at the end of your assignment.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1EF2D-1B78-6B4E-963B-9BD1988104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51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0469CF9-E80D-4C47-AF46-0B13C9407878}" type="datetimeFigureOut">
              <a:rPr lang="en-GB" smtClean="0"/>
              <a:t>30/05/2012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15D0E1-63E3-40A6-B0DC-E465386210D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ravelchinaguide.com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ravelchinaguide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MLA Referencing</a:t>
            </a:r>
            <a:br>
              <a:rPr lang="en-GB" dirty="0" smtClean="0"/>
            </a:br>
            <a:r>
              <a:rPr lang="en-GB" dirty="0" smtClean="0"/>
              <a:t>7</a:t>
            </a:r>
            <a:r>
              <a:rPr lang="en-GB" baseline="30000" dirty="0" smtClean="0"/>
              <a:t>th</a:t>
            </a:r>
            <a:r>
              <a:rPr lang="en-GB" dirty="0" smtClean="0"/>
              <a:t> Edition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Year 7, 8 &amp; 9</a:t>
            </a:r>
          </a:p>
          <a:p>
            <a:endParaRPr lang="en-GB" sz="1600" dirty="0" smtClean="0"/>
          </a:p>
          <a:p>
            <a:r>
              <a:rPr lang="en-GB" sz="1600" dirty="0" smtClean="0"/>
              <a:t>Library </a:t>
            </a:r>
            <a:r>
              <a:rPr lang="en-GB" sz="1600" dirty="0"/>
              <a:t>&amp; Learning Centre, </a:t>
            </a:r>
            <a:r>
              <a:rPr lang="en-GB" sz="1600" dirty="0" err="1"/>
              <a:t>Sha</a:t>
            </a:r>
            <a:r>
              <a:rPr lang="en-GB" sz="1600" dirty="0"/>
              <a:t> Tin College 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288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or ideas that are new to you, even if you paraphrase.</a:t>
            </a:r>
          </a:p>
          <a:p>
            <a:r>
              <a:rPr lang="en-US" dirty="0"/>
              <a:t>Direct Quotations (use quotation marks “….”).</a:t>
            </a:r>
          </a:p>
          <a:p>
            <a:r>
              <a:rPr lang="en-US" dirty="0"/>
              <a:t>Numerical figures such as: dates, statistics, percentages etc.</a:t>
            </a:r>
          </a:p>
          <a:p>
            <a:r>
              <a:rPr lang="en-US" dirty="0"/>
              <a:t>Anything that is specific or questionable.</a:t>
            </a:r>
          </a:p>
          <a:p>
            <a:r>
              <a:rPr lang="en-US" dirty="0"/>
              <a:t>Images.</a:t>
            </a:r>
          </a:p>
          <a:p>
            <a:r>
              <a:rPr lang="en-US" dirty="0"/>
              <a:t>If in doubt, cite the source.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When Should I Cite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93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Referencing </a:t>
            </a:r>
            <a:r>
              <a:rPr lang="en-US" dirty="0"/>
              <a:t>is used to acknowledge and credit the work of others cited in your paper.</a:t>
            </a:r>
          </a:p>
          <a:p>
            <a:r>
              <a:rPr lang="en-US" dirty="0"/>
              <a:t>It protects you against accusations of Plagiarism (taking credit for other people’s work).</a:t>
            </a:r>
          </a:p>
          <a:p>
            <a:r>
              <a:rPr lang="en-US" dirty="0"/>
              <a:t>It provides a map of your research for </a:t>
            </a:r>
            <a:r>
              <a:rPr lang="en-US" dirty="0" smtClean="0"/>
              <a:t>others to see in terms of quality and quantity.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Why do we need to cite sources?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39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/>
              <a:t>It is a bibliographic  list of resources that you have used in your work. It usually includes:</a:t>
            </a:r>
          </a:p>
          <a:p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Author’s </a:t>
            </a:r>
            <a:r>
              <a:rPr lang="en-US" sz="2800" dirty="0" smtClean="0">
                <a:solidFill>
                  <a:srgbClr val="FF0000"/>
                </a:solidFill>
              </a:rPr>
              <a:t>Name (Yr.7&amp;8)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Title (Yr. 7&amp;8)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Publisher’s Name &amp; City of </a:t>
            </a:r>
            <a:r>
              <a:rPr lang="en-US" sz="2800" dirty="0" smtClean="0"/>
              <a:t>Publication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Date of </a:t>
            </a:r>
            <a:r>
              <a:rPr lang="en-US" sz="2800" dirty="0" smtClean="0">
                <a:solidFill>
                  <a:srgbClr val="FF0000"/>
                </a:solidFill>
              </a:rPr>
              <a:t>Publication (Yr.7&amp;8)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>
                <a:solidFill>
                  <a:srgbClr val="FF0000"/>
                </a:solidFill>
              </a:rPr>
              <a:t>Website Address (although this is optional in 7</a:t>
            </a:r>
            <a:r>
              <a:rPr lang="en-US" sz="2800" baseline="30000" dirty="0">
                <a:solidFill>
                  <a:srgbClr val="FF0000"/>
                </a:solidFill>
              </a:rPr>
              <a:t>th</a:t>
            </a:r>
            <a:r>
              <a:rPr lang="en-US" sz="2800" dirty="0">
                <a:solidFill>
                  <a:srgbClr val="FF0000"/>
                </a:solidFill>
              </a:rPr>
              <a:t> ed.</a:t>
            </a:r>
            <a:r>
              <a:rPr lang="en-US" sz="2800" dirty="0" smtClean="0">
                <a:solidFill>
                  <a:srgbClr val="FF0000"/>
                </a:solidFill>
              </a:rPr>
              <a:t>) (Yr.7&amp;8)</a:t>
            </a:r>
            <a:endParaRPr lang="en-US" sz="2800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r>
              <a:rPr lang="en-US" sz="2800" dirty="0"/>
              <a:t>There are two parts:</a:t>
            </a:r>
          </a:p>
          <a:p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In-Text Citation/ Parentheses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Reference List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citation or reference?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3060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GB" dirty="0"/>
              <a:t> </a:t>
            </a:r>
          </a:p>
          <a:p>
            <a:r>
              <a:rPr lang="en-GB" dirty="0"/>
              <a:t>Books:  Author’s last name, author’s first name. </a:t>
            </a:r>
            <a:r>
              <a:rPr lang="en-GB" i="1" dirty="0"/>
              <a:t>Title of book (italic)</a:t>
            </a:r>
            <a:r>
              <a:rPr lang="en-GB" dirty="0"/>
              <a:t>.  Date of publication.</a:t>
            </a:r>
          </a:p>
          <a:p>
            <a:endParaRPr lang="en-GB" dirty="0" smtClean="0"/>
          </a:p>
          <a:p>
            <a:r>
              <a:rPr lang="en-GB" dirty="0" smtClean="0"/>
              <a:t>For Example: </a:t>
            </a:r>
          </a:p>
          <a:p>
            <a:endParaRPr lang="en-GB" dirty="0"/>
          </a:p>
          <a:p>
            <a:r>
              <a:rPr lang="en-GB" dirty="0" err="1" smtClean="0"/>
              <a:t>Brooman</a:t>
            </a:r>
            <a:r>
              <a:rPr lang="en-GB" dirty="0"/>
              <a:t>, Josh. </a:t>
            </a:r>
            <a:r>
              <a:rPr lang="en-GB" i="1" dirty="0"/>
              <a:t>Imperial China.</a:t>
            </a:r>
            <a:r>
              <a:rPr lang="en-GB" dirty="0"/>
              <a:t> 1991.</a:t>
            </a:r>
          </a:p>
          <a:p>
            <a:r>
              <a:rPr lang="en-GB" dirty="0"/>
              <a:t>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Books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89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824536"/>
          </a:xfrm>
        </p:spPr>
        <p:txBody>
          <a:bodyPr/>
          <a:lstStyle/>
          <a:p>
            <a:r>
              <a:rPr lang="en-GB" dirty="0"/>
              <a:t>Electronic Sources:  Author’s last name, author’s first name. “Title of the site/ article”.  Date consulted. URL (if requested and relevant)</a:t>
            </a:r>
          </a:p>
          <a:p>
            <a:endParaRPr lang="en-GB" dirty="0"/>
          </a:p>
          <a:p>
            <a:r>
              <a:rPr lang="en-GB" dirty="0" smtClean="0"/>
              <a:t>For example: </a:t>
            </a:r>
          </a:p>
          <a:p>
            <a:endParaRPr lang="en-GB" dirty="0"/>
          </a:p>
          <a:p>
            <a:r>
              <a:rPr lang="en-GB" dirty="0" smtClean="0"/>
              <a:t>China </a:t>
            </a:r>
            <a:r>
              <a:rPr lang="en-GB" dirty="0"/>
              <a:t>Travel Service. “China Travel Guide”. 23 </a:t>
            </a:r>
            <a:r>
              <a:rPr lang="en-GB" dirty="0" smtClean="0"/>
              <a:t>	Jan</a:t>
            </a:r>
            <a:r>
              <a:rPr lang="en-GB" dirty="0"/>
              <a:t>. </a:t>
            </a:r>
            <a:r>
              <a:rPr lang="en-GB" dirty="0" smtClean="0"/>
              <a:t>2002. </a:t>
            </a:r>
            <a:r>
              <a:rPr lang="en-GB" u="sng" dirty="0" smtClean="0">
                <a:hlinkClick r:id="rId2"/>
              </a:rPr>
              <a:t>http</a:t>
            </a:r>
            <a:r>
              <a:rPr lang="en-GB" u="sng" dirty="0">
                <a:hlinkClick r:id="rId2"/>
              </a:rPr>
              <a:t>://www.travelchinaguide.com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Electronic Resource (Internet)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525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citation should appear next to the quotation or paraphrased text using only:</a:t>
            </a:r>
          </a:p>
          <a:p>
            <a:pPr marL="0" indent="0" algn="ctr">
              <a:buNone/>
            </a:pPr>
            <a:r>
              <a:rPr lang="en-US" dirty="0"/>
              <a:t> </a:t>
            </a:r>
            <a:r>
              <a:rPr lang="en-US" b="1" dirty="0"/>
              <a:t>(Author’s</a:t>
            </a:r>
            <a:r>
              <a:rPr lang="en-US" dirty="0"/>
              <a:t> </a:t>
            </a:r>
            <a:r>
              <a:rPr lang="en-US" b="1" dirty="0"/>
              <a:t>Last Name Page Number</a:t>
            </a:r>
            <a:r>
              <a:rPr lang="en-US" b="1" dirty="0" smtClean="0"/>
              <a:t>)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Example:</a:t>
            </a:r>
          </a:p>
          <a:p>
            <a:pPr marL="0" indent="0">
              <a:buNone/>
            </a:pPr>
            <a:r>
              <a:rPr lang="en-US" dirty="0"/>
              <a:t>Romantic poetry is characterized by the “spontaneous overflow of powerful feelings” </a:t>
            </a:r>
            <a:r>
              <a:rPr lang="en-US" b="1" dirty="0"/>
              <a:t>(Wordsworth 263</a:t>
            </a:r>
            <a:r>
              <a:rPr lang="en-US" b="1" dirty="0" smtClean="0"/>
              <a:t>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Wordsworth</a:t>
            </a:r>
            <a:r>
              <a:rPr lang="en-US" dirty="0"/>
              <a:t> stated that Romantic poetry was “a spontaneous overflow of powerful feelings” </a:t>
            </a:r>
            <a:r>
              <a:rPr lang="en-US" b="1" dirty="0"/>
              <a:t>(263).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In-text Citation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135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/>
              <a:t>1.No author: use title</a:t>
            </a:r>
          </a:p>
          <a:p>
            <a:r>
              <a:rPr lang="en-US" sz="2800" b="1" dirty="0"/>
              <a:t>(“Impact of Global Warming” 6)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2.Two </a:t>
            </a:r>
            <a:r>
              <a:rPr lang="en-US" sz="2800" dirty="0"/>
              <a:t>authors with same last name: use initial of first name</a:t>
            </a:r>
          </a:p>
          <a:p>
            <a:r>
              <a:rPr lang="en-US" sz="2800" b="1" dirty="0"/>
              <a:t>(A. Miller 7)      (B. Miller 10) 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3.Multiple </a:t>
            </a:r>
            <a:r>
              <a:rPr lang="en-US" sz="2800" dirty="0"/>
              <a:t>authors</a:t>
            </a:r>
          </a:p>
          <a:p>
            <a:r>
              <a:rPr lang="en-US" sz="2800" b="1" dirty="0"/>
              <a:t>(Smith, Yang, and Moore 76) </a:t>
            </a:r>
            <a:r>
              <a:rPr lang="en-US" sz="2800" dirty="0"/>
              <a:t>or </a:t>
            </a:r>
            <a:r>
              <a:rPr lang="en-US" sz="2800" b="1" dirty="0"/>
              <a:t>(Smith et al. 76)</a:t>
            </a:r>
            <a:r>
              <a:rPr lang="en-US" sz="2800" dirty="0"/>
              <a:t> if there are more than 3 authors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4.Website</a:t>
            </a:r>
            <a:endParaRPr lang="en-US" sz="2800" dirty="0"/>
          </a:p>
          <a:p>
            <a:r>
              <a:rPr lang="en-US" sz="2800" dirty="0"/>
              <a:t>Include first item that appears in Work Cited entry (authors name or title). You do not need to include paragraph or page number.</a:t>
            </a:r>
          </a:p>
          <a:p>
            <a:r>
              <a:rPr lang="en-US" sz="2800" b="1" dirty="0"/>
              <a:t>(Smith) </a:t>
            </a:r>
            <a:r>
              <a:rPr lang="en-US" sz="2800" dirty="0"/>
              <a:t>or </a:t>
            </a:r>
            <a:r>
              <a:rPr lang="en-US" sz="2800" b="1" dirty="0"/>
              <a:t>(“Impact of Global Warming”) </a:t>
            </a:r>
            <a:r>
              <a:rPr lang="en-US" sz="2800" dirty="0"/>
              <a:t>or </a:t>
            </a:r>
            <a:r>
              <a:rPr lang="en-US" sz="2800" b="1" dirty="0"/>
              <a:t>(CNN.com)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 of In-Text Citations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446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FULL citation should:</a:t>
            </a:r>
          </a:p>
          <a:p>
            <a:r>
              <a:rPr lang="en-US" dirty="0"/>
              <a:t>Appear in alphabetical order on the last page.</a:t>
            </a:r>
          </a:p>
          <a:p>
            <a:r>
              <a:rPr lang="en-US" dirty="0"/>
              <a:t>Contains enough bibliographic information to allow readers to locate your source.</a:t>
            </a:r>
          </a:p>
          <a:p>
            <a:r>
              <a:rPr lang="en-US" dirty="0"/>
              <a:t>Formatted with hanging indentations.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Wordsworth, William. </a:t>
            </a:r>
            <a:r>
              <a:rPr lang="en-US" i="1" dirty="0"/>
              <a:t>Lyrical Ballads</a:t>
            </a:r>
            <a:r>
              <a:rPr lang="en-US" i="1" dirty="0" smtClean="0"/>
              <a:t>.</a:t>
            </a:r>
            <a:r>
              <a:rPr lang="en-US" dirty="0" smtClean="0"/>
              <a:t> </a:t>
            </a:r>
            <a:r>
              <a:rPr lang="en-US" dirty="0"/>
              <a:t>1967.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or Works Cited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147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GB" dirty="0" smtClean="0"/>
              <a:t>Works Cited</a:t>
            </a:r>
          </a:p>
          <a:p>
            <a:pPr algn="ctr"/>
            <a:endParaRPr lang="en-GB" dirty="0"/>
          </a:p>
          <a:p>
            <a:r>
              <a:rPr lang="en-GB" dirty="0" err="1"/>
              <a:t>Brooman</a:t>
            </a:r>
            <a:r>
              <a:rPr lang="en-GB" dirty="0"/>
              <a:t>, Josh. </a:t>
            </a:r>
            <a:r>
              <a:rPr lang="en-GB" i="1" dirty="0"/>
              <a:t>Imperial China.</a:t>
            </a:r>
            <a:r>
              <a:rPr lang="en-GB" dirty="0"/>
              <a:t> 1991.</a:t>
            </a:r>
          </a:p>
          <a:p>
            <a:endParaRPr lang="en-GB" dirty="0" smtClean="0"/>
          </a:p>
          <a:p>
            <a:r>
              <a:rPr lang="en-GB" dirty="0"/>
              <a:t>China Travel Service. “China Travel Guide”. 23 </a:t>
            </a:r>
            <a:r>
              <a:rPr lang="en-GB" dirty="0" smtClean="0"/>
              <a:t>	Jan</a:t>
            </a:r>
            <a:r>
              <a:rPr lang="en-GB" dirty="0"/>
              <a:t>. 2005. </a:t>
            </a:r>
            <a:r>
              <a:rPr lang="en-GB" dirty="0" smtClean="0"/>
              <a:t>	</a:t>
            </a:r>
            <a:r>
              <a:rPr lang="en-GB" u="sng" dirty="0" smtClean="0">
                <a:hlinkClick r:id="rId2"/>
              </a:rPr>
              <a:t>www.travelchinaguide.com</a:t>
            </a:r>
            <a:endParaRPr lang="en-GB" u="sng" dirty="0" smtClean="0"/>
          </a:p>
          <a:p>
            <a:endParaRPr lang="en-GB" u="sng" dirty="0"/>
          </a:p>
          <a:p>
            <a:r>
              <a:rPr lang="en-US" dirty="0"/>
              <a:t>Wordsworth, William. </a:t>
            </a:r>
            <a:r>
              <a:rPr lang="en-US" i="1" dirty="0"/>
              <a:t>Lyrical Ballads.</a:t>
            </a:r>
            <a:r>
              <a:rPr lang="en-US" dirty="0"/>
              <a:t> 1967. </a:t>
            </a:r>
            <a:endParaRPr lang="en-GB" dirty="0"/>
          </a:p>
          <a:p>
            <a:pPr algn="ctr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Works Cited Page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1217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54</TotalTime>
  <Words>601</Words>
  <Application>Microsoft Macintosh PowerPoint</Application>
  <PresentationFormat>On-screen Show (4:3)</PresentationFormat>
  <Paragraphs>85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MLA Referencing 7th Edition </vt:lpstr>
      <vt:lpstr>Why do we need to cite sources?</vt:lpstr>
      <vt:lpstr>What is a citation or reference?</vt:lpstr>
      <vt:lpstr>Books</vt:lpstr>
      <vt:lpstr>Electronic Resource (Internet)</vt:lpstr>
      <vt:lpstr>In-text Citation</vt:lpstr>
      <vt:lpstr>Examples of In-Text Citations</vt:lpstr>
      <vt:lpstr>Reference or Works Cited</vt:lpstr>
      <vt:lpstr>Works Cited Page</vt:lpstr>
      <vt:lpstr>When Should I Cite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Referencing</dc:title>
  <dc:creator>Sonia Hansen</dc:creator>
  <cp:lastModifiedBy>Sonia Hansen</cp:lastModifiedBy>
  <cp:revision>11</cp:revision>
  <dcterms:created xsi:type="dcterms:W3CDTF">2012-05-15T00:36:20Z</dcterms:created>
  <dcterms:modified xsi:type="dcterms:W3CDTF">2012-05-30T00:16:08Z</dcterms:modified>
</cp:coreProperties>
</file>